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8" r:id="rId1"/>
  </p:sldMasterIdLst>
  <p:notesMasterIdLst>
    <p:notesMasterId r:id="rId18"/>
  </p:notesMasterIdLst>
  <p:sldIdLst>
    <p:sldId id="256" r:id="rId2"/>
    <p:sldId id="257" r:id="rId3"/>
    <p:sldId id="269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72" r:id="rId12"/>
    <p:sldId id="264" r:id="rId13"/>
    <p:sldId id="265" r:id="rId14"/>
    <p:sldId id="266" r:id="rId15"/>
    <p:sldId id="268" r:id="rId16"/>
    <p:sldId id="270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53B"/>
    <a:srgbClr val="256D7B"/>
    <a:srgbClr val="94C1B6"/>
    <a:srgbClr val="EACA24"/>
    <a:srgbClr val="C31924"/>
    <a:srgbClr val="D99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3572"/>
            <a:ext cx="3761184" cy="514707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035052"/>
            <a:ext cx="6430967" cy="196214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2997200"/>
            <a:ext cx="5240734" cy="1041401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4412457"/>
            <a:ext cx="324303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93341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3549649"/>
            <a:ext cx="7514033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3974702"/>
            <a:ext cx="7514033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96650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73899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2571749"/>
            <a:ext cx="6399611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3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03757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2481436"/>
            <a:ext cx="7514032" cy="11016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3036"/>
            <a:ext cx="7514033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935120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2914650"/>
            <a:ext cx="7514033" cy="66675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1400"/>
            <a:ext cx="7514033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599868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4" cy="204549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2628900"/>
            <a:ext cx="7514035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169550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563332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514350"/>
            <a:ext cx="1327777" cy="382905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514350"/>
            <a:ext cx="6014807" cy="382905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831257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4400349"/>
            <a:ext cx="41337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12248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000249"/>
            <a:ext cx="6698060" cy="1582787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20854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000250"/>
            <a:ext cx="3671291" cy="23431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000250"/>
            <a:ext cx="3671292" cy="2343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664433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900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000250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00381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65423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81535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200150"/>
            <a:ext cx="2661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514350"/>
            <a:ext cx="4680743" cy="382905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228850"/>
            <a:ext cx="2661841" cy="1371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14427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314449"/>
            <a:ext cx="4069619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685800"/>
            <a:ext cx="2460731" cy="3429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2343149"/>
            <a:ext cx="4069619" cy="13716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9577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0"/>
            <a:ext cx="1827610" cy="51435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000250"/>
            <a:ext cx="7514035" cy="2343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4412457"/>
            <a:ext cx="53131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4412457"/>
            <a:ext cx="413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656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BS De Lintwijzer">
            <a:extLst>
              <a:ext uri="{FF2B5EF4-FFF2-40B4-BE49-F238E27FC236}">
                <a16:creationId xmlns:a16="http://schemas.microsoft.com/office/drawing/2014/main" id="{0A653581-B5B7-4959-A1D7-ABF06B29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26" y="747538"/>
            <a:ext cx="6432639" cy="23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520F941D-F354-4FF4-AC21-962E44DCF4C1}"/>
              </a:ext>
            </a:extLst>
          </p:cNvPr>
          <p:cNvSpPr/>
          <p:nvPr/>
        </p:nvSpPr>
        <p:spPr>
          <a:xfrm>
            <a:off x="4263657" y="3538976"/>
            <a:ext cx="3190388" cy="555868"/>
          </a:xfrm>
          <a:prstGeom prst="roundRect">
            <a:avLst/>
          </a:prstGeom>
          <a:solidFill>
            <a:srgbClr val="D99827"/>
          </a:solidFill>
          <a:ln>
            <a:solidFill>
              <a:srgbClr val="D9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Leren doen we samen!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DDFF32-8CD2-4090-BED6-17EF410A4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27"/>
    </mc:Choice>
    <mc:Fallback>
      <p:transition spd="slow" advTm="17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940680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PEDAGOGISCH PROJECT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DD833C-9A6F-4C18-8489-D5056FDF5762}"/>
              </a:ext>
            </a:extLst>
          </p:cNvPr>
          <p:cNvSpPr txBox="1"/>
          <p:nvPr/>
        </p:nvSpPr>
        <p:spPr>
          <a:xfrm>
            <a:off x="5097883" y="1710745"/>
            <a:ext cx="3946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94C1B6"/>
                </a:solidFill>
                <a:latin typeface="Eras Medium ITC" panose="020B0602030504020804" pitchFamily="34" charset="0"/>
              </a:rPr>
              <a:t>Hoe?</a:t>
            </a:r>
          </a:p>
          <a:p>
            <a:endParaRPr lang="nl-NL" sz="1000" b="1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van het zelfstandig bedenken van een oplossing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aandacht hebben voor 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leren waarderen van het talent van anderen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creëren van ontdek- en experimenteerkansen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98D3A8-46F6-47DF-A6FC-EB28A7B0E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34" t="16628" r="22010" b="13197"/>
          <a:stretch/>
        </p:blipFill>
        <p:spPr>
          <a:xfrm>
            <a:off x="1113234" y="1710745"/>
            <a:ext cx="3690973" cy="17220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48DF756-29B5-4212-BF9E-3BB95729F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10"/>
    </mc:Choice>
    <mc:Fallback>
      <p:transition spd="slow" advTm="5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693724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>
                <a:solidFill>
                  <a:srgbClr val="256D7B"/>
                </a:solidFill>
                <a:latin typeface="Eras Medium ITC" panose="020B0602030504020804" pitchFamily="34" charset="0"/>
              </a:rPr>
              <a:t>KWALITEITSVOLLE LEERLINGBEGELEIDING</a:t>
            </a:r>
            <a:endParaRPr lang="nl-BE" b="1" dirty="0">
              <a:solidFill>
                <a:srgbClr val="256D7B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202361-5B24-4455-B07D-6BC043BF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750" y="1748068"/>
            <a:ext cx="2637676" cy="265350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323EC95-F038-431A-85A2-C6E8A7F57E44}"/>
              </a:ext>
            </a:extLst>
          </p:cNvPr>
          <p:cNvSpPr txBox="1"/>
          <p:nvPr/>
        </p:nvSpPr>
        <p:spPr>
          <a:xfrm>
            <a:off x="3975751" y="3222870"/>
            <a:ext cx="2960118" cy="369332"/>
          </a:xfrm>
          <a:prstGeom prst="rect">
            <a:avLst/>
          </a:prstGeom>
          <a:noFill/>
          <a:ln w="19050">
            <a:solidFill>
              <a:srgbClr val="A0C53B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A0C53B"/>
                </a:solidFill>
              </a:rPr>
              <a:t>Regie = de leerkracht 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88CF0C0-D464-4C53-84EE-5962AD6F07C4}"/>
              </a:ext>
            </a:extLst>
          </p:cNvPr>
          <p:cNvCxnSpPr>
            <a:cxnSpLocks/>
          </p:cNvCxnSpPr>
          <p:nvPr/>
        </p:nvCxnSpPr>
        <p:spPr>
          <a:xfrm flipH="1">
            <a:off x="3279382" y="3295449"/>
            <a:ext cx="827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5512C944-1C5B-436F-A73F-1AC616D74BBA}"/>
              </a:ext>
            </a:extLst>
          </p:cNvPr>
          <p:cNvSpPr txBox="1"/>
          <p:nvPr/>
        </p:nvSpPr>
        <p:spPr>
          <a:xfrm>
            <a:off x="3975750" y="2701494"/>
            <a:ext cx="2960119" cy="369332"/>
          </a:xfrm>
          <a:prstGeom prst="rect">
            <a:avLst/>
          </a:prstGeom>
          <a:noFill/>
          <a:ln w="19050">
            <a:solidFill>
              <a:srgbClr val="A0C53B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A0C53B"/>
                </a:solidFill>
              </a:rPr>
              <a:t>Regie = de zorgcoördinator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2738C0B-6A97-4350-96EA-05302EA103B2}"/>
              </a:ext>
            </a:extLst>
          </p:cNvPr>
          <p:cNvSpPr txBox="1"/>
          <p:nvPr/>
        </p:nvSpPr>
        <p:spPr>
          <a:xfrm>
            <a:off x="3975750" y="2213568"/>
            <a:ext cx="2960118" cy="369332"/>
          </a:xfrm>
          <a:prstGeom prst="rect">
            <a:avLst/>
          </a:prstGeom>
          <a:noFill/>
          <a:ln w="19050">
            <a:solidFill>
              <a:srgbClr val="A0C53B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A0C53B"/>
                </a:solidFill>
              </a:rPr>
              <a:t>Regie = het CLB 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0C5B5253-76EF-4F39-B0B7-D94DA8A8A068}"/>
              </a:ext>
            </a:extLst>
          </p:cNvPr>
          <p:cNvCxnSpPr>
            <a:cxnSpLocks/>
          </p:cNvCxnSpPr>
          <p:nvPr/>
        </p:nvCxnSpPr>
        <p:spPr>
          <a:xfrm flipH="1">
            <a:off x="3279382" y="2889267"/>
            <a:ext cx="749765" cy="68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83B822E-58A9-42EC-8672-B6823D2835C6}"/>
              </a:ext>
            </a:extLst>
          </p:cNvPr>
          <p:cNvCxnSpPr>
            <a:cxnSpLocks/>
          </p:cNvCxnSpPr>
          <p:nvPr/>
        </p:nvCxnSpPr>
        <p:spPr>
          <a:xfrm flipH="1">
            <a:off x="2856666" y="2306355"/>
            <a:ext cx="1181383" cy="91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D0DAC626-0C4B-4D8F-B4C2-C13962BE57EF}"/>
              </a:ext>
            </a:extLst>
          </p:cNvPr>
          <p:cNvCxnSpPr>
            <a:cxnSpLocks/>
          </p:cNvCxnSpPr>
          <p:nvPr/>
        </p:nvCxnSpPr>
        <p:spPr>
          <a:xfrm flipH="1" flipV="1">
            <a:off x="2683130" y="2106160"/>
            <a:ext cx="1354919" cy="162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140CE14C-D9D3-43E5-8DF8-689DFF699837}"/>
              </a:ext>
            </a:extLst>
          </p:cNvPr>
          <p:cNvSpPr txBox="1"/>
          <p:nvPr/>
        </p:nvSpPr>
        <p:spPr>
          <a:xfrm>
            <a:off x="3975750" y="1280655"/>
            <a:ext cx="4104788" cy="369332"/>
          </a:xfrm>
          <a:prstGeom prst="rect">
            <a:avLst/>
          </a:prstGeom>
          <a:noFill/>
          <a:ln w="28575">
            <a:solidFill>
              <a:srgbClr val="256D7B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256D7B"/>
                </a:solidFill>
              </a:rPr>
              <a:t>Geïnspireerd op het pedagogisch project</a:t>
            </a:r>
            <a:endParaRPr lang="nl-BE" dirty="0">
              <a:solidFill>
                <a:srgbClr val="256D7B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B7497C9-F60D-414E-926F-A8A360BB5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0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73"/>
    </mc:Choice>
    <mc:Fallback>
      <p:transition spd="slow" advTm="81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923331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PRAKTISCH: opvang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D1A1BAD-1DB3-48E6-9632-6F9018832AF2}"/>
              </a:ext>
            </a:extLst>
          </p:cNvPr>
          <p:cNvSpPr txBox="1"/>
          <p:nvPr/>
        </p:nvSpPr>
        <p:spPr>
          <a:xfrm>
            <a:off x="1311240" y="1601314"/>
            <a:ext cx="3510762" cy="923330"/>
          </a:xfrm>
          <a:prstGeom prst="rect">
            <a:avLst/>
          </a:prstGeom>
          <a:noFill/>
          <a:ln w="12700">
            <a:solidFill>
              <a:srgbClr val="256D7B"/>
            </a:solidFill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SCHOOLUREN: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Voormiddag: 8u30 – 12u05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Namiddag: 13u35 – 15u30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66CFBD2-22A9-401C-B41B-741F714CB364}"/>
              </a:ext>
            </a:extLst>
          </p:cNvPr>
          <p:cNvSpPr txBox="1"/>
          <p:nvPr/>
        </p:nvSpPr>
        <p:spPr>
          <a:xfrm>
            <a:off x="2086589" y="2618052"/>
            <a:ext cx="6396640" cy="923330"/>
          </a:xfrm>
          <a:prstGeom prst="rect">
            <a:avLst/>
          </a:prstGeom>
          <a:noFill/>
          <a:ln w="12700">
            <a:solidFill>
              <a:srgbClr val="256D7B"/>
            </a:solidFill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OPVANG: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Vooropvang op school: 8u – 8u30 - gratis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Na-opvang op school: 15u45 – 16u30 – 0,50 euro per keer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45D7DCA-4E5F-40B3-8585-4B90F66180DF}"/>
              </a:ext>
            </a:extLst>
          </p:cNvPr>
          <p:cNvSpPr txBox="1"/>
          <p:nvPr/>
        </p:nvSpPr>
        <p:spPr>
          <a:xfrm>
            <a:off x="1311240" y="3634790"/>
            <a:ext cx="6396640" cy="923330"/>
          </a:xfrm>
          <a:prstGeom prst="rect">
            <a:avLst/>
          </a:prstGeom>
          <a:noFill/>
          <a:ln w="12700">
            <a:solidFill>
              <a:srgbClr val="256D7B"/>
            </a:solidFill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RIJEN: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3 rijen om 15u30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1 rij om 16u30 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  <a:sym typeface="Wingdings" panose="05000000000000000000" pitchFamily="2" charset="2"/>
              </a:rPr>
              <a:t> De Marbollen</a:t>
            </a:r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F0C559-33DC-492F-A7F6-FCC801D8C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8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72"/>
    </mc:Choice>
    <mc:Fallback>
      <p:transition spd="slow" advTm="5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907307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PRAKTISCH: buitenschoolse kinderopvang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45D7DCA-4E5F-40B3-8585-4B90F66180DF}"/>
              </a:ext>
            </a:extLst>
          </p:cNvPr>
          <p:cNvSpPr txBox="1"/>
          <p:nvPr/>
        </p:nvSpPr>
        <p:spPr>
          <a:xfrm>
            <a:off x="1224472" y="1489828"/>
            <a:ext cx="6396640" cy="2862322"/>
          </a:xfrm>
          <a:prstGeom prst="rect">
            <a:avLst/>
          </a:prstGeom>
          <a:noFill/>
          <a:ln w="12700">
            <a:solidFill>
              <a:srgbClr val="94C1B6"/>
            </a:solidFill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DE MARBOLLEN</a:t>
            </a: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Inschrijven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is verplicht!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Kleuters 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  <a:sym typeface="Wingdings" panose="05000000000000000000" pitchFamily="2" charset="2"/>
              </a:rPr>
              <a:t> om 15u30 met busje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  <a:sym typeface="Wingdings" panose="05000000000000000000" pitchFamily="2" charset="2"/>
              </a:rPr>
              <a:t>	Kinderen van de lagere school  rij na de studie</a:t>
            </a:r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Tarieven:</a:t>
            </a:r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Na schooltijd: 	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1,20 euro per begonnen half uur</a:t>
            </a: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Vakantie:		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per dag: 12 euro</a:t>
            </a: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				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3 – 6u: 7 euro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			&lt; 3u: 4,50 euro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Sociaal tarief is mogelijk op aanvraag via OCMW (50%)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3794B3-861A-4F59-B27B-DF725CB9A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65"/>
    </mc:Choice>
    <mc:Fallback>
      <p:transition spd="slow" advTm="6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893958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PRAKTISCH: middagtoezicht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45D7DCA-4E5F-40B3-8585-4B90F66180DF}"/>
              </a:ext>
            </a:extLst>
          </p:cNvPr>
          <p:cNvSpPr txBox="1"/>
          <p:nvPr/>
        </p:nvSpPr>
        <p:spPr>
          <a:xfrm>
            <a:off x="1204448" y="1536549"/>
            <a:ext cx="6396640" cy="3139321"/>
          </a:xfrm>
          <a:prstGeom prst="rect">
            <a:avLst/>
          </a:prstGeom>
          <a:noFill/>
          <a:ln w="12700">
            <a:solidFill>
              <a:srgbClr val="256D7B"/>
            </a:solidFill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TOEZICHT: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Tussen 12u05 – 12u20		GRATIS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Tussen 12u20 – 13u05		REFTERTARIEF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Tussen 1305 – 13u35		GRATIS </a:t>
            </a:r>
          </a:p>
          <a:p>
            <a:endParaRPr lang="nl-BE" b="1" dirty="0">
              <a:solidFill>
                <a:srgbClr val="94C1B6"/>
              </a:solidFill>
              <a:latin typeface="Eras Medium ITC" panose="020B0602030504020804" pitchFamily="34" charset="0"/>
            </a:endParaRP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REFTER: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Reftergeld					0,09 euro per keer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Thee &amp; water				GRATIS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Soep						0,60 euro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Warme maaltijden			kleuter: 4 euro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						leerling: 5,50 euro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7F89C6-8766-4807-BF2D-E4F751EC9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5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5"/>
    </mc:Choice>
    <mc:Fallback>
      <p:transition spd="slow" advTm="3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PRAKTISCH: onkosten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45D7DCA-4E5F-40B3-8585-4B90F66180DF}"/>
              </a:ext>
            </a:extLst>
          </p:cNvPr>
          <p:cNvSpPr txBox="1"/>
          <p:nvPr/>
        </p:nvSpPr>
        <p:spPr>
          <a:xfrm>
            <a:off x="1113234" y="1449781"/>
            <a:ext cx="7809109" cy="3416320"/>
          </a:xfrm>
          <a:prstGeom prst="rect">
            <a:avLst/>
          </a:prstGeom>
          <a:noFill/>
          <a:ln w="12700">
            <a:solidFill>
              <a:srgbClr val="256D7B"/>
            </a:solidFill>
          </a:ln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KOSTELOOS BASISONDERWIJS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Alle materialen die nodig zijn om de eindtermen te behalen, worden voorzien.</a:t>
            </a:r>
            <a:endParaRPr lang="nl-BE" b="1" dirty="0">
              <a:solidFill>
                <a:srgbClr val="94C1B6"/>
              </a:solidFill>
              <a:latin typeface="Eras Medium ITC" panose="020B0602030504020804" pitchFamily="34" charset="0"/>
            </a:endParaRP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	scherpe maximumfactuur:	(45 of 90 euro per schooljaar)</a:t>
            </a: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				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turn-T-shirt			10 euro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			fluohesje 			GRATIS 		(bij verlies: 5 euro)</a:t>
            </a:r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 </a:t>
            </a: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				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uitstappen			5 à 15 euro</a:t>
            </a: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				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culturele activiteiten	5 à 10 euro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</a:t>
            </a:r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minder scherpe maximumfactuur: (445 euro over alle jaren heen)</a:t>
            </a: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				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meerdaagse uitstappen </a:t>
            </a:r>
          </a:p>
          <a:p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				</a:t>
            </a: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L2 en L4: zeeklassen 	100 euro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			L6: sportklassen		160 euro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DB2F10-ECD8-41C3-AE29-687C11105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59"/>
    </mc:Choice>
    <mc:Fallback>
      <p:transition spd="slow" advTm="8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861774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Vragen?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D948B6F-81BC-43C9-A86A-E0A6D4E56284}"/>
              </a:ext>
            </a:extLst>
          </p:cNvPr>
          <p:cNvSpPr txBox="1"/>
          <p:nvPr/>
        </p:nvSpPr>
        <p:spPr>
          <a:xfrm>
            <a:off x="6479350" y="790727"/>
            <a:ext cx="45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000" b="1" dirty="0">
                <a:solidFill>
                  <a:srgbClr val="EACA24"/>
                </a:solidFill>
              </a:rPr>
              <a:t>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A0DA38E-C51C-4CDA-8417-0B5453F0D766}"/>
              </a:ext>
            </a:extLst>
          </p:cNvPr>
          <p:cNvSpPr txBox="1"/>
          <p:nvPr/>
        </p:nvSpPr>
        <p:spPr>
          <a:xfrm>
            <a:off x="7582922" y="2469852"/>
            <a:ext cx="45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000" b="1" dirty="0"/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C44A55D-E7CA-4A92-9B7E-37ABE0561B55}"/>
              </a:ext>
            </a:extLst>
          </p:cNvPr>
          <p:cNvSpPr txBox="1"/>
          <p:nvPr/>
        </p:nvSpPr>
        <p:spPr>
          <a:xfrm>
            <a:off x="7187892" y="1380886"/>
            <a:ext cx="45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000" b="1" dirty="0">
                <a:solidFill>
                  <a:srgbClr val="94C1B6"/>
                </a:solidFill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9D6511-694F-4152-8211-4532B973089E}"/>
              </a:ext>
            </a:extLst>
          </p:cNvPr>
          <p:cNvSpPr txBox="1"/>
          <p:nvPr/>
        </p:nvSpPr>
        <p:spPr>
          <a:xfrm>
            <a:off x="5717103" y="1425498"/>
            <a:ext cx="45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000" b="1" dirty="0">
                <a:solidFill>
                  <a:srgbClr val="D99827"/>
                </a:solidFill>
              </a:rPr>
              <a:t>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6FE3A12-EEF4-4E15-B0CE-389399712F76}"/>
              </a:ext>
            </a:extLst>
          </p:cNvPr>
          <p:cNvSpPr txBox="1"/>
          <p:nvPr/>
        </p:nvSpPr>
        <p:spPr>
          <a:xfrm>
            <a:off x="6479350" y="1974256"/>
            <a:ext cx="45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000" b="1" dirty="0">
                <a:solidFill>
                  <a:srgbClr val="C31924"/>
                </a:solidFill>
              </a:rPr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69D88AB-126E-4D01-969C-797BE847DB82}"/>
              </a:ext>
            </a:extLst>
          </p:cNvPr>
          <p:cNvSpPr txBox="1"/>
          <p:nvPr/>
        </p:nvSpPr>
        <p:spPr>
          <a:xfrm>
            <a:off x="1216544" y="1725968"/>
            <a:ext cx="2843316" cy="369332"/>
          </a:xfrm>
          <a:prstGeom prst="rect">
            <a:avLst/>
          </a:prstGeom>
          <a:noFill/>
          <a:ln w="12700">
            <a:solidFill>
              <a:srgbClr val="256D7B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94C1B6"/>
                </a:solidFill>
                <a:latin typeface="Eras Medium ITC" panose="020B0602030504020804" pitchFamily="34" charset="0"/>
              </a:rPr>
              <a:t>k</a:t>
            </a:r>
            <a:r>
              <a:rPr lang="nl-BE" b="1" dirty="0">
                <a:solidFill>
                  <a:srgbClr val="94C1B6"/>
                </a:solidFill>
                <a:latin typeface="Eras Medium ITC" panose="020B0602030504020804" pitchFamily="34" charset="0"/>
              </a:rPr>
              <a:t>aren.dierckx@gbslint.be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5FA860A-793D-443F-81BD-21E02864BBCA}"/>
              </a:ext>
            </a:extLst>
          </p:cNvPr>
          <p:cNvSpPr txBox="1"/>
          <p:nvPr/>
        </p:nvSpPr>
        <p:spPr>
          <a:xfrm>
            <a:off x="1216544" y="2285186"/>
            <a:ext cx="2843316" cy="369332"/>
          </a:xfrm>
          <a:prstGeom prst="rect">
            <a:avLst/>
          </a:prstGeom>
          <a:noFill/>
          <a:ln w="12700">
            <a:solidFill>
              <a:srgbClr val="256D7B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94C1B6"/>
                </a:solidFill>
                <a:latin typeface="Eras Medium ITC" panose="020B0602030504020804" pitchFamily="34" charset="0"/>
              </a:rPr>
              <a:t>     03 455 48 25 </a:t>
            </a:r>
            <a:endParaRPr lang="nl-BE" b="1" dirty="0">
              <a:solidFill>
                <a:srgbClr val="94C1B6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FF6E60-C7FA-4C68-85C5-FD5A65A89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171" y="2347583"/>
            <a:ext cx="244538" cy="24453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76C787A-A97B-4B40-90DB-40D63C430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49"/>
    </mc:Choice>
    <mc:Fallback>
      <p:transition spd="slow" advTm="3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539381"/>
            <a:ext cx="7514035" cy="914400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WELKOM!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F34B0-8F68-495F-8B1B-07C74C0DB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1453781"/>
            <a:ext cx="7823859" cy="2911311"/>
          </a:xfrm>
          <a:ln w="19050">
            <a:solidFill>
              <a:srgbClr val="256D7B"/>
            </a:solidFill>
          </a:ln>
        </p:spPr>
        <p:txBody>
          <a:bodyPr anchor="t">
            <a:normAutofit lnSpcReduction="10000"/>
          </a:bodyPr>
          <a:lstStyle/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Algemeen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Organigram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Pedagogisch project</a:t>
            </a:r>
          </a:p>
          <a:p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Praktisch: </a:t>
            </a:r>
          </a:p>
          <a:p>
            <a:pPr lvl="1"/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Voor- en naschoolse opvang</a:t>
            </a:r>
          </a:p>
          <a:p>
            <a:pPr lvl="1"/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Buitenschoolse opvang: De Marbollen</a:t>
            </a:r>
          </a:p>
          <a:p>
            <a:pPr lvl="1"/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Middagtoezicht</a:t>
            </a:r>
          </a:p>
          <a:p>
            <a:pPr lvl="1"/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Onkosten</a:t>
            </a:r>
          </a:p>
          <a:p>
            <a:pPr lvl="1"/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  <a:p>
            <a:pPr lvl="1"/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36A69D-5AF0-465C-860A-245960EF7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6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25"/>
    </mc:Choice>
    <mc:Fallback>
      <p:transition spd="slow" advTm="2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567328"/>
            <a:ext cx="7514035" cy="834307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ALGEMEEN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F34B0-8F68-495F-8B1B-07C74C0DB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1453781"/>
            <a:ext cx="7870580" cy="2911311"/>
          </a:xfrm>
          <a:ln w="19050">
            <a:solidFill>
              <a:srgbClr val="256D7B"/>
            </a:solidFill>
          </a:ln>
        </p:spPr>
        <p:txBody>
          <a:bodyPr anchor="t"/>
          <a:lstStyle/>
          <a:p>
            <a:pPr marL="0" indent="0"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Gemeentelijke basisschool: </a:t>
            </a:r>
          </a:p>
          <a:p>
            <a:pPr marL="0" indent="0"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schoolbestuur: gemeenteraad (college van burgemeester en schepenen)</a:t>
            </a:r>
          </a:p>
          <a:p>
            <a:pPr marL="0" indent="0"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ondersteuning door de verschillende gemeentediensten</a:t>
            </a:r>
          </a:p>
          <a:p>
            <a:pPr marL="0" indent="0"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neutrale school</a:t>
            </a:r>
          </a:p>
          <a:p>
            <a:pPr marL="0" indent="0"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	</a:t>
            </a:r>
            <a:r>
              <a:rPr lang="nl-NL" dirty="0">
                <a:solidFill>
                  <a:srgbClr val="94C1B6"/>
                </a:solidFill>
                <a:latin typeface="Eras Medium ITC" panose="020B0602030504020804" pitchFamily="34" charset="0"/>
              </a:rPr>
              <a:t>welkom van 2,5 jaar tot 12 jaar</a:t>
            </a:r>
            <a:endParaRPr lang="nl-BE" dirty="0">
              <a:solidFill>
                <a:srgbClr val="94C1B6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54F040-2B02-4F86-9DBD-8EC789140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3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1"/>
    </mc:Choice>
    <mc:Fallback>
      <p:transition spd="slow" advTm="3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800519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ORGANIGRAM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F34B0-8F68-495F-8B1B-07C74C0DB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1453781"/>
            <a:ext cx="7870580" cy="515183"/>
          </a:xfrm>
          <a:ln w="19050">
            <a:solidFill>
              <a:srgbClr val="256D7B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Kinderen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9DF9E3C-25E2-44D5-9700-EE0D90BF20DE}"/>
              </a:ext>
            </a:extLst>
          </p:cNvPr>
          <p:cNvSpPr txBox="1">
            <a:spLocks/>
          </p:cNvSpPr>
          <p:nvPr/>
        </p:nvSpPr>
        <p:spPr>
          <a:xfrm>
            <a:off x="4545302" y="2064075"/>
            <a:ext cx="760887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secr.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4819956-D5BF-4AA2-827A-BC59B9203551}"/>
              </a:ext>
            </a:extLst>
          </p:cNvPr>
          <p:cNvSpPr txBox="1">
            <a:spLocks/>
          </p:cNvSpPr>
          <p:nvPr/>
        </p:nvSpPr>
        <p:spPr>
          <a:xfrm>
            <a:off x="5366260" y="2056567"/>
            <a:ext cx="3617553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Ouders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4AF271E-6EF1-46A7-9ECF-56FDED27E82F}"/>
              </a:ext>
            </a:extLst>
          </p:cNvPr>
          <p:cNvSpPr txBox="1">
            <a:spLocks/>
          </p:cNvSpPr>
          <p:nvPr/>
        </p:nvSpPr>
        <p:spPr>
          <a:xfrm>
            <a:off x="1113233" y="2056566"/>
            <a:ext cx="3371999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Team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422D4244-2687-40B3-9CB4-93FC4F49617A}"/>
              </a:ext>
            </a:extLst>
          </p:cNvPr>
          <p:cNvSpPr txBox="1">
            <a:spLocks/>
          </p:cNvSpPr>
          <p:nvPr/>
        </p:nvSpPr>
        <p:spPr>
          <a:xfrm>
            <a:off x="3797764" y="2674369"/>
            <a:ext cx="2376105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zorgcoördinator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CDA5BB81-042F-4016-897D-F3D7D693F40A}"/>
              </a:ext>
            </a:extLst>
          </p:cNvPr>
          <p:cNvSpPr txBox="1">
            <a:spLocks/>
          </p:cNvSpPr>
          <p:nvPr/>
        </p:nvSpPr>
        <p:spPr>
          <a:xfrm>
            <a:off x="3797763" y="3277154"/>
            <a:ext cx="2376105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directeur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7BBF1D5C-7467-4BDC-B42D-4F05E3AE7EF6}"/>
              </a:ext>
            </a:extLst>
          </p:cNvPr>
          <p:cNvSpPr txBox="1">
            <a:spLocks/>
          </p:cNvSpPr>
          <p:nvPr/>
        </p:nvSpPr>
        <p:spPr>
          <a:xfrm>
            <a:off x="3797763" y="3879939"/>
            <a:ext cx="2376105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schoolraad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8AEF4F14-40D7-49BC-BB82-6BFFFE80CB72}"/>
              </a:ext>
            </a:extLst>
          </p:cNvPr>
          <p:cNvSpPr txBox="1">
            <a:spLocks/>
          </p:cNvSpPr>
          <p:nvPr/>
        </p:nvSpPr>
        <p:spPr>
          <a:xfrm>
            <a:off x="2055731" y="2710660"/>
            <a:ext cx="1221425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</a:t>
            </a:r>
            <a:r>
              <a:rPr lang="nl-BE" sz="3300" dirty="0">
                <a:solidFill>
                  <a:srgbClr val="94C1B6"/>
                </a:solidFill>
                <a:latin typeface="Eras Medium ITC" panose="020B0602030504020804" pitchFamily="34" charset="0"/>
              </a:rPr>
              <a:t>kernteam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B4EBA7D-B372-4C34-84D5-7837F97952D8}"/>
              </a:ext>
            </a:extLst>
          </p:cNvPr>
          <p:cNvSpPr txBox="1">
            <a:spLocks/>
          </p:cNvSpPr>
          <p:nvPr/>
        </p:nvSpPr>
        <p:spPr>
          <a:xfrm>
            <a:off x="2055731" y="3357799"/>
            <a:ext cx="1221425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ABOC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15268286-FEC7-44EC-BFF7-123507933809}"/>
              </a:ext>
            </a:extLst>
          </p:cNvPr>
          <p:cNvSpPr txBox="1">
            <a:spLocks/>
          </p:cNvSpPr>
          <p:nvPr/>
        </p:nvSpPr>
        <p:spPr>
          <a:xfrm>
            <a:off x="6694477" y="2710659"/>
            <a:ext cx="1441681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</a:t>
            </a:r>
            <a:r>
              <a:rPr lang="nl-BE" sz="2900" dirty="0">
                <a:solidFill>
                  <a:srgbClr val="94C1B6"/>
                </a:solidFill>
                <a:latin typeface="Eras Medium ITC" panose="020B0602030504020804" pitchFamily="34" charset="0"/>
              </a:rPr>
              <a:t>oudervereniging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787B68BB-396E-4C7D-9A0C-C6A0551F5553}"/>
              </a:ext>
            </a:extLst>
          </p:cNvPr>
          <p:cNvSpPr txBox="1">
            <a:spLocks/>
          </p:cNvSpPr>
          <p:nvPr/>
        </p:nvSpPr>
        <p:spPr>
          <a:xfrm>
            <a:off x="934961" y="4493014"/>
            <a:ext cx="7870580" cy="515183"/>
          </a:xfrm>
          <a:prstGeom prst="rect">
            <a:avLst/>
          </a:prstGeom>
          <a:ln w="19050">
            <a:solidFill>
              <a:srgbClr val="256D7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5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3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05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BE" dirty="0">
                <a:solidFill>
                  <a:srgbClr val="94C1B6"/>
                </a:solidFill>
                <a:latin typeface="Eras Medium ITC" panose="020B0602030504020804" pitchFamily="34" charset="0"/>
              </a:rPr>
              <a:t> Bestuur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B8C9D7A-55F9-4772-AF4B-ADCBC7A2A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05"/>
    </mc:Choice>
    <mc:Fallback>
      <p:transition spd="slow" advTm="115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840563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PEDAGOGISCH PROJECT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481B074-7722-4044-9E5D-17620450C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395" y="1483995"/>
            <a:ext cx="7181711" cy="33607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DA60F3-1A46-4C1E-A265-684512D81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0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58"/>
    </mc:Choice>
    <mc:Fallback>
      <p:transition spd="slow" advTm="1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900633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PEDAGOGISCH PROJECT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DD833C-9A6F-4C18-8489-D5056FDF5762}"/>
              </a:ext>
            </a:extLst>
          </p:cNvPr>
          <p:cNvSpPr txBox="1"/>
          <p:nvPr/>
        </p:nvSpPr>
        <p:spPr>
          <a:xfrm>
            <a:off x="4665444" y="1766100"/>
            <a:ext cx="4725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C31924"/>
                </a:solidFill>
                <a:latin typeface="Eras Medium ITC" panose="020B0602030504020804" pitchFamily="34" charset="0"/>
              </a:rPr>
              <a:t>Hoe?</a:t>
            </a:r>
          </a:p>
          <a:p>
            <a:endParaRPr lang="nl-NL" sz="1000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hanteren van open communicatie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van direct contact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leren samenwerken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aanspreken bij naam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voorkomen/aanpakken van pestgedrag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DEEC50-426C-4AB8-9EB1-193169DAC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4" t="11177" r="23577" b="14084"/>
          <a:stretch/>
        </p:blipFill>
        <p:spPr>
          <a:xfrm>
            <a:off x="921075" y="1766100"/>
            <a:ext cx="3811112" cy="20090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FFB9BF-5C61-4F45-9167-246A41520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3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45"/>
    </mc:Choice>
    <mc:Fallback>
      <p:transition spd="slow" advTm="4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873935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PEDAGOGISCH PROJECT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DD833C-9A6F-4C18-8489-D5056FDF5762}"/>
              </a:ext>
            </a:extLst>
          </p:cNvPr>
          <p:cNvSpPr txBox="1"/>
          <p:nvPr/>
        </p:nvSpPr>
        <p:spPr>
          <a:xfrm>
            <a:off x="4664042" y="1740046"/>
            <a:ext cx="47255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D99827"/>
                </a:solidFill>
                <a:latin typeface="Eras Medium ITC" panose="020B0602030504020804" pitchFamily="34" charset="0"/>
              </a:rPr>
              <a:t>Hoe?</a:t>
            </a:r>
          </a:p>
          <a:p>
            <a:endParaRPr lang="nl-NL" sz="1000" b="1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creëren van een veilige klasomgeving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aandacht hebben voor welbevinden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tegemoet komen aan de noden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openstaan om van elkaar te leren - expertise 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ondersteunen van elkaar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bevorderen van de zelfstandigheid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van de eigenwaarde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van initiatief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21A71A-047E-4192-8D65-CBE5B481C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1" t="14645" r="28635" b="17730"/>
          <a:stretch/>
        </p:blipFill>
        <p:spPr>
          <a:xfrm>
            <a:off x="986419" y="1620640"/>
            <a:ext cx="3677623" cy="19022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34CF09-EA01-4347-876E-5F94C4EE3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73"/>
    </mc:Choice>
    <mc:Fallback>
      <p:transition spd="slow" advTm="5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2"/>
            <a:ext cx="7514035" cy="940680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PEDAGOGISCH PROJECT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DD833C-9A6F-4C18-8489-D5056FDF5762}"/>
              </a:ext>
            </a:extLst>
          </p:cNvPr>
          <p:cNvSpPr txBox="1"/>
          <p:nvPr/>
        </p:nvSpPr>
        <p:spPr>
          <a:xfrm>
            <a:off x="4096714" y="1658951"/>
            <a:ext cx="47469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ACA24"/>
                </a:solidFill>
                <a:latin typeface="Eras Medium ITC" panose="020B0602030504020804" pitchFamily="34" charset="0"/>
              </a:rPr>
              <a:t>Hoe?</a:t>
            </a:r>
          </a:p>
          <a:p>
            <a:endParaRPr lang="nl-NL" sz="1000" b="1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van luistervaardigheden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bevorderen van open, eerlijke, geweldloze communicatie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aanleren van het geven van opbouwende kritiek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van het samenwerken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van het vertrouwen in elkaar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zorgen voor een hechte klasgroep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aandacht hebben voor iedereen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bespreekbaar maken van allerlei zaken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182A92-5147-45C6-AC3A-B495C2B92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5" t="6966" r="37543" b="7629"/>
          <a:stretch/>
        </p:blipFill>
        <p:spPr>
          <a:xfrm>
            <a:off x="1019791" y="1658951"/>
            <a:ext cx="2789922" cy="208243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8FF45E7-7A64-4D12-8C92-3C459325F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4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84"/>
    </mc:Choice>
    <mc:Fallback>
      <p:transition spd="slow" advTm="6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1BB9C-0926-4B5D-B301-1AFF80CF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867261"/>
          </a:xfrm>
        </p:spPr>
        <p:txBody>
          <a:bodyPr/>
          <a:lstStyle/>
          <a:p>
            <a:pPr algn="l"/>
            <a:r>
              <a:rPr lang="nl-BE" b="1" dirty="0">
                <a:solidFill>
                  <a:srgbClr val="256D7B"/>
                </a:solidFill>
                <a:latin typeface="Eras Medium ITC" panose="020B0602030504020804" pitchFamily="34" charset="0"/>
              </a:rPr>
              <a:t>PEDAGOGISCH PROJECT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DD833C-9A6F-4C18-8489-D5056FDF5762}"/>
              </a:ext>
            </a:extLst>
          </p:cNvPr>
          <p:cNvSpPr txBox="1"/>
          <p:nvPr/>
        </p:nvSpPr>
        <p:spPr>
          <a:xfrm>
            <a:off x="4438511" y="1665625"/>
            <a:ext cx="441181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A0C53B"/>
                </a:solidFill>
                <a:latin typeface="Eras Medium ITC" panose="020B0602030504020804" pitchFamily="34" charset="0"/>
              </a:rPr>
              <a:t>Hoe?</a:t>
            </a:r>
          </a:p>
          <a:p>
            <a:endParaRPr lang="nl-NL" sz="1000" b="1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creëren van bewegingsmogelijkheden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van aanmoedigingen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aanleren van fair </a:t>
            </a:r>
            <a:r>
              <a:rPr lang="nl-NL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play</a:t>
            </a: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 gedrag: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stimuleren om deel te nemen: meedoen is belangrijker dan winnen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</a:rPr>
              <a:t>aanmoedigen in het kiezen van sportieve hobby’s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tx2">
                  <a:lumMod val="50000"/>
                  <a:lumOff val="50000"/>
                </a:schemeClr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45BCC9-6A76-4B5C-94EE-968673A90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39" t="11061" r="30034" b="13173"/>
          <a:stretch/>
        </p:blipFill>
        <p:spPr>
          <a:xfrm>
            <a:off x="1113234" y="1665625"/>
            <a:ext cx="3217086" cy="19088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36AADE-9DED-43E4-93E2-93683557F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9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53"/>
    </mc:Choice>
    <mc:Fallback>
      <p:transition spd="slow" advTm="4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Aangepast 7">
      <a:dk1>
        <a:srgbClr val="C7D830"/>
      </a:dk1>
      <a:lt1>
        <a:sysClr val="window" lastClr="FFFFFF"/>
      </a:lt1>
      <a:dk2>
        <a:srgbClr val="212121"/>
      </a:dk2>
      <a:lt2>
        <a:srgbClr val="CDD0D1"/>
      </a:lt2>
      <a:accent1>
        <a:srgbClr val="94C1B6"/>
      </a:accent1>
      <a:accent2>
        <a:srgbClr val="C7D830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559</TotalTime>
  <Words>622</Words>
  <Application>Microsoft Office PowerPoint</Application>
  <PresentationFormat>Diavoorstelling (16:9)</PresentationFormat>
  <Paragraphs>132</Paragraphs>
  <Slides>16</Slides>
  <Notes>1</Notes>
  <HiddenSlides>0</HiddenSlides>
  <MMClips>16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Corbel</vt:lpstr>
      <vt:lpstr>Eras Medium ITC</vt:lpstr>
      <vt:lpstr>Wingdings</vt:lpstr>
      <vt:lpstr>Parallax</vt:lpstr>
      <vt:lpstr>PowerPoint-presentatie</vt:lpstr>
      <vt:lpstr>WELKOM!</vt:lpstr>
      <vt:lpstr>ALGEMEEN</vt:lpstr>
      <vt:lpstr>ORGANIGRAM</vt:lpstr>
      <vt:lpstr>PEDAGOGISCH PROJECT</vt:lpstr>
      <vt:lpstr>PEDAGOGISCH PROJECT</vt:lpstr>
      <vt:lpstr>PEDAGOGISCH PROJECT</vt:lpstr>
      <vt:lpstr>PEDAGOGISCH PROJECT</vt:lpstr>
      <vt:lpstr>PEDAGOGISCH PROJECT</vt:lpstr>
      <vt:lpstr>PEDAGOGISCH PROJECT</vt:lpstr>
      <vt:lpstr>KWALITEITSVOLLE LEERLINGBEGELEIDING</vt:lpstr>
      <vt:lpstr>PRAKTISCH: opvang</vt:lpstr>
      <vt:lpstr>PRAKTISCH: buitenschoolse kinderopvang</vt:lpstr>
      <vt:lpstr>PRAKTISCH: middagtoezicht</vt:lpstr>
      <vt:lpstr>PRAKTISCH: onkosten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Karen Dierckx</dc:creator>
  <cp:lastModifiedBy>Karen Dierckx</cp:lastModifiedBy>
  <cp:revision>46</cp:revision>
  <dcterms:modified xsi:type="dcterms:W3CDTF">2021-02-17T11:05:50Z</dcterms:modified>
</cp:coreProperties>
</file>